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27432000" cy="36576000"/>
  <p:notesSz cx="6858000" cy="9144000"/>
  <p:defaultTextStyle>
    <a:defPPr>
      <a:defRPr lang="en-US"/>
    </a:defPPr>
    <a:lvl1pPr marL="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1pPr>
    <a:lvl2pPr marL="177654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2pPr>
    <a:lvl3pPr marL="355308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3pPr>
    <a:lvl4pPr marL="532962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4pPr>
    <a:lvl5pPr marL="7106168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5pPr>
    <a:lvl6pPr marL="888271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6pPr>
    <a:lvl7pPr marL="1065925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7pPr>
    <a:lvl8pPr marL="1243579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8pPr>
    <a:lvl9pPr marL="1421233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E6"/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8"/>
    <p:restoredTop sz="95376" autoAdjust="0"/>
  </p:normalViewPr>
  <p:slideViewPr>
    <p:cSldViewPr>
      <p:cViewPr>
        <p:scale>
          <a:sx n="28" d="100"/>
          <a:sy n="28" d="100"/>
        </p:scale>
        <p:origin x="2608" y="144"/>
      </p:cViewPr>
      <p:guideLst>
        <p:guide orient="horz" pos="1152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2EA02-A0BF-49A3-9E31-96151414932F}" type="datetimeFigureOut">
              <a:rPr lang="zh-CN" altLang="en-US" smtClean="0"/>
              <a:t>2021/12/3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5340F-1381-4922-AB0B-97F7079B3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01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05340F-1381-4922-AB0B-97F7079B3F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98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70"/>
            <a:ext cx="23317200" cy="78401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6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39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09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479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349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464739"/>
            <a:ext cx="6172200" cy="312081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464739"/>
            <a:ext cx="18059400" cy="31208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14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4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3503469"/>
            <a:ext cx="23317200" cy="7264400"/>
          </a:xfrm>
        </p:spPr>
        <p:txBody>
          <a:bodyPr anchor="t"/>
          <a:lstStyle>
            <a:lvl1pPr algn="l">
              <a:defRPr sz="1631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5502473"/>
            <a:ext cx="23317200" cy="8000997"/>
          </a:xfrm>
        </p:spPr>
        <p:txBody>
          <a:bodyPr anchor="b"/>
          <a:lstStyle>
            <a:lvl1pPr marL="0" indent="0">
              <a:buNone/>
              <a:defRPr sz="8210">
                <a:solidFill>
                  <a:schemeClr val="tx1">
                    <a:tint val="75000"/>
                  </a:schemeClr>
                </a:solidFill>
              </a:defRPr>
            </a:lvl1pPr>
            <a:lvl2pPr marL="1869988" indent="0">
              <a:buNone/>
              <a:defRPr sz="7368">
                <a:solidFill>
                  <a:schemeClr val="tx1">
                    <a:tint val="75000"/>
                  </a:schemeClr>
                </a:solidFill>
              </a:defRPr>
            </a:lvl2pPr>
            <a:lvl3pPr marL="3739976" indent="0">
              <a:buNone/>
              <a:defRPr sz="6526">
                <a:solidFill>
                  <a:schemeClr val="tx1">
                    <a:tint val="75000"/>
                  </a:schemeClr>
                </a:solidFill>
              </a:defRPr>
            </a:lvl3pPr>
            <a:lvl4pPr marL="5609964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4pPr>
            <a:lvl5pPr marL="7479952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5pPr>
            <a:lvl6pPr marL="9349941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5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5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187270"/>
            <a:ext cx="12120564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1599334"/>
            <a:ext cx="12120564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8" y="8187270"/>
            <a:ext cx="12125325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8" y="11599334"/>
            <a:ext cx="12125325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1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15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3" y="1456266"/>
            <a:ext cx="9024939" cy="6197600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0"/>
            <a:ext cx="15335250" cy="31216603"/>
          </a:xfrm>
        </p:spPr>
        <p:txBody>
          <a:bodyPr/>
          <a:lstStyle>
            <a:lvl1pPr>
              <a:defRPr sz="13052"/>
            </a:lvl1pPr>
            <a:lvl2pPr>
              <a:defRPr sz="11473"/>
            </a:lvl2pPr>
            <a:lvl3pPr>
              <a:defRPr sz="9789"/>
            </a:lvl3pPr>
            <a:lvl4pPr>
              <a:defRPr sz="8210"/>
            </a:lvl4pPr>
            <a:lvl5pPr>
              <a:defRPr sz="8210"/>
            </a:lvl5pPr>
            <a:lvl6pPr>
              <a:defRPr sz="8210"/>
            </a:lvl6pPr>
            <a:lvl7pPr>
              <a:defRPr sz="8210"/>
            </a:lvl7pPr>
            <a:lvl8pPr>
              <a:defRPr sz="8210"/>
            </a:lvl8pPr>
            <a:lvl9pPr>
              <a:defRPr sz="82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3" y="7653870"/>
            <a:ext cx="9024939" cy="25019003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5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1"/>
            <a:ext cx="16459200" cy="3022603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4"/>
            <a:ext cx="16459200" cy="21945600"/>
          </a:xfrm>
        </p:spPr>
        <p:txBody>
          <a:bodyPr/>
          <a:lstStyle>
            <a:lvl1pPr marL="0" indent="0">
              <a:buNone/>
              <a:defRPr sz="13052"/>
            </a:lvl1pPr>
            <a:lvl2pPr marL="1869988" indent="0">
              <a:buNone/>
              <a:defRPr sz="11473"/>
            </a:lvl2pPr>
            <a:lvl3pPr marL="3739976" indent="0">
              <a:buNone/>
              <a:defRPr sz="9789"/>
            </a:lvl3pPr>
            <a:lvl4pPr marL="5609964" indent="0">
              <a:buNone/>
              <a:defRPr sz="8210"/>
            </a:lvl4pPr>
            <a:lvl5pPr marL="7479952" indent="0">
              <a:buNone/>
              <a:defRPr sz="8210"/>
            </a:lvl5pPr>
            <a:lvl6pPr marL="9349941" indent="0">
              <a:buNone/>
              <a:defRPr sz="8210"/>
            </a:lvl6pPr>
            <a:lvl7pPr marL="11219929" indent="0">
              <a:buNone/>
              <a:defRPr sz="8210"/>
            </a:lvl7pPr>
            <a:lvl8pPr marL="13089917" indent="0">
              <a:buNone/>
              <a:defRPr sz="8210"/>
            </a:lvl8pPr>
            <a:lvl9pPr marL="14959905" indent="0">
              <a:buNone/>
              <a:defRPr sz="821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4"/>
            <a:ext cx="16459200" cy="4292597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5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55308" tIns="177654" rIns="355308" bIns="1776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2"/>
            <a:ext cx="24688800" cy="24138469"/>
          </a:xfrm>
          <a:prstGeom prst="rect">
            <a:avLst/>
          </a:prstGeom>
        </p:spPr>
        <p:txBody>
          <a:bodyPr vert="horz" lIns="355308" tIns="177654" rIns="355308" bIns="1776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l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ct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4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39976" rtl="0" eaLnBrk="1" latinLnBrk="0" hangingPunct="1">
        <a:spcBef>
          <a:spcPct val="0"/>
        </a:spcBef>
        <a:buNone/>
        <a:defRPr sz="17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02492" indent="-1402492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13052" kern="1200">
          <a:solidFill>
            <a:schemeClr val="tx1"/>
          </a:solidFill>
          <a:latin typeface="+mn-lt"/>
          <a:ea typeface="+mn-ea"/>
          <a:cs typeface="+mn-cs"/>
        </a:defRPr>
      </a:lvl1pPr>
      <a:lvl2pPr marL="3038731" indent="-1168743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11473" kern="1200">
          <a:solidFill>
            <a:schemeClr val="tx1"/>
          </a:solidFill>
          <a:latin typeface="+mn-lt"/>
          <a:ea typeface="+mn-ea"/>
          <a:cs typeface="+mn-cs"/>
        </a:defRPr>
      </a:lvl2pPr>
      <a:lvl3pPr marL="4674970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9789" kern="1200">
          <a:solidFill>
            <a:schemeClr val="tx1"/>
          </a:solidFill>
          <a:latin typeface="+mn-lt"/>
          <a:ea typeface="+mn-ea"/>
          <a:cs typeface="+mn-cs"/>
        </a:defRPr>
      </a:lvl3pPr>
      <a:lvl4pPr marL="6544958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8210" kern="1200">
          <a:solidFill>
            <a:schemeClr val="tx1"/>
          </a:solidFill>
          <a:latin typeface="+mn-lt"/>
          <a:ea typeface="+mn-ea"/>
          <a:cs typeface="+mn-cs"/>
        </a:defRPr>
      </a:lvl4pPr>
      <a:lvl5pPr marL="8414946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»"/>
        <a:defRPr sz="8210" kern="1200">
          <a:solidFill>
            <a:schemeClr val="tx1"/>
          </a:solidFill>
          <a:latin typeface="+mn-lt"/>
          <a:ea typeface="+mn-ea"/>
          <a:cs typeface="+mn-cs"/>
        </a:defRPr>
      </a:lvl5pPr>
      <a:lvl6pPr marL="10284935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6pPr>
      <a:lvl7pPr marL="12154923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7pPr>
      <a:lvl8pPr marL="14024911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8pPr>
      <a:lvl9pPr marL="15894899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1pPr>
      <a:lvl2pPr marL="1869988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2pPr>
      <a:lvl3pPr marL="3739976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3pPr>
      <a:lvl4pPr marL="5609964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4pPr>
      <a:lvl5pPr marL="7479952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5pPr>
      <a:lvl6pPr marL="9349941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6pPr>
      <a:lvl7pPr marL="11219929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7pPr>
      <a:lvl8pPr marL="13089917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8pPr>
      <a:lvl9pPr marL="14959905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36000">
              <a:schemeClr val="accent1">
                <a:lumMod val="87000"/>
              </a:schemeClr>
            </a:gs>
            <a:gs pos="85000">
              <a:schemeClr val="tx1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4800" y="513814"/>
            <a:ext cx="26734989" cy="3829586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4800" y="4623159"/>
            <a:ext cx="15544800" cy="874957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8" name="矩形 7"/>
          <p:cNvSpPr/>
          <p:nvPr/>
        </p:nvSpPr>
        <p:spPr>
          <a:xfrm>
            <a:off x="16306800" y="4623158"/>
            <a:ext cx="10774737" cy="874188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9" name="矩形 8"/>
          <p:cNvSpPr/>
          <p:nvPr/>
        </p:nvSpPr>
        <p:spPr>
          <a:xfrm>
            <a:off x="304800" y="13751685"/>
            <a:ext cx="8714147" cy="2236957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" name="矩形 1"/>
          <p:cNvSpPr/>
          <p:nvPr/>
        </p:nvSpPr>
        <p:spPr>
          <a:xfrm>
            <a:off x="304800" y="13751685"/>
            <a:ext cx="8674635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GLOBAL COVID-19 VISUALIZATION</a:t>
            </a:r>
            <a:endParaRPr lang="zh-CN" altLang="en-US" sz="4210" dirty="0"/>
          </a:p>
        </p:txBody>
      </p:sp>
      <p:sp>
        <p:nvSpPr>
          <p:cNvPr id="23" name="矩形 22"/>
          <p:cNvSpPr/>
          <p:nvPr/>
        </p:nvSpPr>
        <p:spPr>
          <a:xfrm>
            <a:off x="9308565" y="13743992"/>
            <a:ext cx="8979435" cy="1780280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4" name="矩形 23"/>
          <p:cNvSpPr/>
          <p:nvPr/>
        </p:nvSpPr>
        <p:spPr>
          <a:xfrm>
            <a:off x="9309118" y="13751685"/>
            <a:ext cx="8978882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</a:t>
            </a:r>
            <a:r>
              <a:rPr lang="zh-CN" altLang="en-US" sz="4210" dirty="0"/>
              <a:t> </a:t>
            </a:r>
            <a:r>
              <a:rPr lang="en-US" altLang="zh-CN" sz="4210" dirty="0"/>
              <a:t>TWEET VISUALIZATION</a:t>
            </a:r>
            <a:endParaRPr lang="zh-CN" altLang="en-US" sz="4210" dirty="0"/>
          </a:p>
        </p:txBody>
      </p:sp>
      <p:sp>
        <p:nvSpPr>
          <p:cNvPr id="25" name="矩形 24"/>
          <p:cNvSpPr/>
          <p:nvPr/>
        </p:nvSpPr>
        <p:spPr>
          <a:xfrm>
            <a:off x="304800" y="4659972"/>
            <a:ext cx="15544800" cy="909364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INTRODUCTION</a:t>
            </a:r>
            <a:r>
              <a:rPr lang="zh-CN" altLang="en-US" sz="4210" dirty="0"/>
              <a:t> </a:t>
            </a:r>
            <a:r>
              <a:rPr lang="en-US" altLang="zh-CN" sz="4210" dirty="0"/>
              <a:t>AND</a:t>
            </a:r>
            <a:r>
              <a:rPr lang="zh-CN" altLang="en-US" sz="4210" dirty="0"/>
              <a:t> </a:t>
            </a:r>
            <a:r>
              <a:rPr lang="en-US" altLang="zh-CN" sz="4210" dirty="0"/>
              <a:t>MOTIVATION</a:t>
            </a:r>
            <a:endParaRPr lang="zh-CN" altLang="en-US" sz="4210" dirty="0"/>
          </a:p>
        </p:txBody>
      </p:sp>
      <p:sp>
        <p:nvSpPr>
          <p:cNvPr id="35" name="矩形 34"/>
          <p:cNvSpPr/>
          <p:nvPr/>
        </p:nvSpPr>
        <p:spPr>
          <a:xfrm>
            <a:off x="18592800" y="13751685"/>
            <a:ext cx="8446989" cy="2231050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37" name="矩形 36"/>
          <p:cNvSpPr/>
          <p:nvPr/>
        </p:nvSpPr>
        <p:spPr>
          <a:xfrm>
            <a:off x="18577618" y="13751686"/>
            <a:ext cx="8503920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 TWITTER</a:t>
            </a:r>
            <a:r>
              <a:rPr lang="zh-CN" altLang="en-US" sz="4210" dirty="0"/>
              <a:t> </a:t>
            </a:r>
            <a:r>
              <a:rPr lang="en-US" altLang="zh-CN" sz="4210" dirty="0"/>
              <a:t>WORD</a:t>
            </a:r>
            <a:r>
              <a:rPr lang="zh-CN" altLang="en-US" sz="4210" dirty="0"/>
              <a:t> </a:t>
            </a:r>
            <a:r>
              <a:rPr lang="en-US" altLang="zh-CN" sz="4210" dirty="0"/>
              <a:t>CLOUDS</a:t>
            </a:r>
            <a:endParaRPr lang="zh-CN" altLang="en-US" sz="4210" dirty="0"/>
          </a:p>
        </p:txBody>
      </p:sp>
      <p:sp>
        <p:nvSpPr>
          <p:cNvPr id="52" name="矩形 51"/>
          <p:cNvSpPr/>
          <p:nvPr/>
        </p:nvSpPr>
        <p:spPr>
          <a:xfrm>
            <a:off x="1845734" y="2345599"/>
            <a:ext cx="23605066" cy="138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COVID-19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GLOBAL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VISUALIZATION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7201" y="5735895"/>
            <a:ext cx="1536186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 a leading social platform, generates over 800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million Tweets in a single day.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discussions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focus on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 too overwhelming 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 to extract the useful information. Also, current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COVID-related websites only provide visualizations on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daily cases.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Demonstrate how COVID-19 spread across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world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Manifest the correlation between trend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 tweets and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daily cases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Present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word cloud of most frequently occurring tokenized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By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performing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above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visualizations,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project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goal wishes to: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Evaluate the relationship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between the COVID-19 cases and number of tweets in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each country.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 data visualization to assist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users make decisions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regarding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pandemic.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Give users an overview of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most popular topics about COVID-19 on Twitter.</a:t>
            </a:r>
          </a:p>
        </p:txBody>
      </p:sp>
      <p:sp>
        <p:nvSpPr>
          <p:cNvPr id="54" name="矩形 53"/>
          <p:cNvSpPr/>
          <p:nvPr/>
        </p:nvSpPr>
        <p:spPr>
          <a:xfrm>
            <a:off x="16306800" y="4633713"/>
            <a:ext cx="10774737" cy="935623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DATASETS</a:t>
            </a:r>
            <a:endParaRPr lang="zh-CN" altLang="en-US" sz="4210" dirty="0"/>
          </a:p>
        </p:txBody>
      </p:sp>
      <p:sp>
        <p:nvSpPr>
          <p:cNvPr id="55" name="矩形 54"/>
          <p:cNvSpPr/>
          <p:nvPr/>
        </p:nvSpPr>
        <p:spPr>
          <a:xfrm>
            <a:off x="9308566" y="31913011"/>
            <a:ext cx="8979434" cy="420825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57" name="矩形 56"/>
          <p:cNvSpPr/>
          <p:nvPr/>
        </p:nvSpPr>
        <p:spPr>
          <a:xfrm>
            <a:off x="9308565" y="31851600"/>
            <a:ext cx="8979435" cy="52503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CONCLUSION</a:t>
            </a:r>
            <a:endParaRPr lang="zh-CN" altLang="en-US" sz="4210" dirty="0"/>
          </a:p>
        </p:txBody>
      </p:sp>
      <p:sp>
        <p:nvSpPr>
          <p:cNvPr id="105" name="矩形 104"/>
          <p:cNvSpPr/>
          <p:nvPr/>
        </p:nvSpPr>
        <p:spPr>
          <a:xfrm>
            <a:off x="16535400" y="5688985"/>
            <a:ext cx="10286999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Dataset-1: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daily cases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Center for Systems Science and Engineering (CSSE)    at Johns Hopkins University, which has COVID-19 cases by day, month and year.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Dataset-2: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Twitter chatter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Panacea Lab at GSU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Consists of COVID-19-related tweets acquired from the Twitter Stream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Provides top 1000 frequent terms, bigrams, and trigrams. Data used is March 1 to April 15, 2021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capture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second spike of COVID-19 cases in the U.S.)</a:t>
            </a:r>
            <a:endParaRPr lang="zh-CN" alt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6" name="矩形 53">
            <a:extLst>
              <a:ext uri="{FF2B5EF4-FFF2-40B4-BE49-F238E27FC236}">
                <a16:creationId xmlns:a16="http://schemas.microsoft.com/office/drawing/2014/main" id="{59DC5854-F7B3-D74D-941F-3FF3216B92E6}"/>
              </a:ext>
            </a:extLst>
          </p:cNvPr>
          <p:cNvSpPr/>
          <p:nvPr/>
        </p:nvSpPr>
        <p:spPr>
          <a:xfrm>
            <a:off x="304800" y="513814"/>
            <a:ext cx="26776737" cy="138820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421" dirty="0"/>
              <a:t>  </a:t>
            </a:r>
            <a:r>
              <a:rPr lang="en-US" altLang="zh-CN" sz="4421" dirty="0" err="1"/>
              <a:t>ShengYun</a:t>
            </a:r>
            <a:r>
              <a:rPr lang="en-US" altLang="zh-CN" sz="4421" dirty="0"/>
              <a:t> Peng</a:t>
            </a:r>
            <a:r>
              <a:rPr lang="zh-CN" altLang="en-US" sz="4421" dirty="0"/>
              <a:t>          </a:t>
            </a:r>
            <a:r>
              <a:rPr lang="en-US" altLang="zh-CN" sz="4421" dirty="0"/>
              <a:t> </a:t>
            </a:r>
            <a:r>
              <a:rPr lang="en-US" altLang="zh-CN" sz="4421" dirty="0" err="1"/>
              <a:t>JunYan</a:t>
            </a:r>
            <a:r>
              <a:rPr lang="en-US" altLang="zh-CN" sz="4421" dirty="0"/>
              <a:t> Mao 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GuanChen</a:t>
            </a:r>
            <a:r>
              <a:rPr lang="en-US" altLang="zh-CN" sz="4421" dirty="0"/>
              <a:t> Meng</a:t>
            </a:r>
            <a:r>
              <a:rPr lang="zh-CN" altLang="en-US" sz="4421" dirty="0"/>
              <a:t>           </a:t>
            </a:r>
            <a:r>
              <a:rPr lang="en-US" altLang="zh-CN" sz="4421" dirty="0" err="1"/>
              <a:t>ZeFang</a:t>
            </a:r>
            <a:r>
              <a:rPr lang="en-US" altLang="zh-CN" sz="4421" dirty="0"/>
              <a:t> Liu 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YuXuan</a:t>
            </a:r>
            <a:r>
              <a:rPr lang="en-US" altLang="zh-CN" sz="4421" dirty="0"/>
              <a:t> Wang</a:t>
            </a:r>
            <a:r>
              <a:rPr lang="zh-CN" altLang="en-US" sz="4421" dirty="0"/>
              <a:t> </a:t>
            </a:r>
            <a:r>
              <a:rPr lang="en-US" altLang="zh-CN" sz="4421" dirty="0"/>
              <a:t> </a:t>
            </a:r>
            <a:r>
              <a:rPr lang="zh-CN" altLang="en-US" sz="4421" dirty="0"/>
              <a:t>          </a:t>
            </a:r>
            <a:r>
              <a:rPr lang="en-US" altLang="zh-CN" sz="4421" dirty="0" err="1"/>
              <a:t>HuiLi</a:t>
            </a:r>
            <a:r>
              <a:rPr lang="en-US" altLang="zh-CN" sz="4421" dirty="0"/>
              <a:t> Huang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073A8-26A1-1349-BE8A-2F123392D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889" y="2120053"/>
            <a:ext cx="2237911" cy="2072326"/>
          </a:xfrm>
          <a:prstGeom prst="rect">
            <a:avLst/>
          </a:prstGeom>
        </p:spPr>
      </p:pic>
      <p:pic>
        <p:nvPicPr>
          <p:cNvPr id="10" name="Picture 9" descr="A picture containing light, dark&#10;&#10;Description automatically generated">
            <a:extLst>
              <a:ext uri="{FF2B5EF4-FFF2-40B4-BE49-F238E27FC236}">
                <a16:creationId xmlns:a16="http://schemas.microsoft.com/office/drawing/2014/main" id="{A08EED4A-7856-4546-BE1C-0AB1EBC4F9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867" y="2244286"/>
            <a:ext cx="2074333" cy="1866900"/>
          </a:xfrm>
          <a:prstGeom prst="rect">
            <a:avLst/>
          </a:prstGeom>
        </p:spPr>
      </p:pic>
      <p:sp>
        <p:nvSpPr>
          <p:cNvPr id="22" name="矩形 104">
            <a:extLst>
              <a:ext uri="{FF2B5EF4-FFF2-40B4-BE49-F238E27FC236}">
                <a16:creationId xmlns:a16="http://schemas.microsoft.com/office/drawing/2014/main" id="{5F2D3593-0F24-D54D-9D9B-E21A8376EE3F}"/>
              </a:ext>
            </a:extLst>
          </p:cNvPr>
          <p:cNvSpPr/>
          <p:nvPr/>
        </p:nvSpPr>
        <p:spPr>
          <a:xfrm>
            <a:off x="9421453" y="15035093"/>
            <a:ext cx="8714147" cy="1668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Approaches: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6000 tweets with geographic coordinates selected from 408312 COVID-19 related tweets in the March and April 2021.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used for visualizing tweets locations effectively.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Bars with higher heights and red color for more tweets from one position.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 data visualization by geographic coordinates presenting tweets intuitively and innovatively compared by countries.</a:t>
            </a:r>
          </a:p>
          <a:p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Experiments and results: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Legibility of the geographic data, density of coordinates, and distinctiveness of colors used for evaluating visualizations.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globe with bars presented as results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with proper longitude and latitude data giving the clearest result.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D5B7F9-992E-1345-8157-757F63CC3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201" y="20726400"/>
            <a:ext cx="6963999" cy="669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矩形 104">
            <a:extLst>
              <a:ext uri="{FF2B5EF4-FFF2-40B4-BE49-F238E27FC236}">
                <a16:creationId xmlns:a16="http://schemas.microsoft.com/office/drawing/2014/main" id="{8AE793BA-C16F-D048-A5A8-259E52B3EA11}"/>
              </a:ext>
            </a:extLst>
          </p:cNvPr>
          <p:cNvSpPr/>
          <p:nvPr/>
        </p:nvSpPr>
        <p:spPr>
          <a:xfrm>
            <a:off x="18821400" y="15011400"/>
            <a:ext cx="82296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 present two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 cloud experiment results to reflect the correlation between the epidemic and Twitter data.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during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wave.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 animated word cloud to show the most popular COVID-19 topic in each month from Jan-Apr 2021.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Prove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change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topics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related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situation.</a:t>
            </a:r>
            <a:r>
              <a:rPr lang="zh-CN" altLang="en-US" sz="3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7" name="Picture 26" descr="Timeline&#10;&#10;Description automatically generated">
            <a:extLst>
              <a:ext uri="{FF2B5EF4-FFF2-40B4-BE49-F238E27FC236}">
                <a16:creationId xmlns:a16="http://schemas.microsoft.com/office/drawing/2014/main" id="{02981C27-E5D0-CD4E-8A88-38D018DEA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6394" y="20614251"/>
            <a:ext cx="6019800" cy="6019800"/>
          </a:xfrm>
          <a:prstGeom prst="rect">
            <a:avLst/>
          </a:prstGeom>
        </p:spPr>
      </p:pic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BA7FE5DE-D136-4246-AC81-1681BFE889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" t="11822" r="4055"/>
          <a:stretch/>
        </p:blipFill>
        <p:spPr>
          <a:xfrm>
            <a:off x="19806394" y="27660600"/>
            <a:ext cx="6019800" cy="767083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1A3508B-A4E3-DF47-91EA-9245252DE2DA}"/>
              </a:ext>
            </a:extLst>
          </p:cNvPr>
          <p:cNvSpPr txBox="1"/>
          <p:nvPr/>
        </p:nvSpPr>
        <p:spPr>
          <a:xfrm>
            <a:off x="19406354" y="26700468"/>
            <a:ext cx="6819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9CACBF-5739-AA49-85F5-C590ABCAD01F}"/>
              </a:ext>
            </a:extLst>
          </p:cNvPr>
          <p:cNvSpPr txBox="1"/>
          <p:nvPr/>
        </p:nvSpPr>
        <p:spPr>
          <a:xfrm>
            <a:off x="20881387" y="35356630"/>
            <a:ext cx="39010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animation</a:t>
            </a:r>
            <a:endParaRPr lang="en-US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2B9888-5538-344D-B5D9-912B964FD426}"/>
              </a:ext>
            </a:extLst>
          </p:cNvPr>
          <p:cNvGrpSpPr/>
          <p:nvPr/>
        </p:nvGrpSpPr>
        <p:grpSpPr>
          <a:xfrm>
            <a:off x="685800" y="24231600"/>
            <a:ext cx="7957250" cy="11667744"/>
            <a:chOff x="686912" y="15035093"/>
            <a:chExt cx="7957250" cy="11668364"/>
          </a:xfrm>
        </p:grpSpPr>
        <p:pic>
          <p:nvPicPr>
            <p:cNvPr id="5" name="Picture 4" descr="A screenshot of a video game&#10;&#10;Description automatically generated with medium confidence">
              <a:extLst>
                <a:ext uri="{FF2B5EF4-FFF2-40B4-BE49-F238E27FC236}">
                  <a16:creationId xmlns:a16="http://schemas.microsoft.com/office/drawing/2014/main" id="{7269743B-87DE-3542-AE09-B79E9F60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5035093"/>
              <a:ext cx="7949922" cy="3919657"/>
            </a:xfrm>
            <a:prstGeom prst="rect">
              <a:avLst/>
            </a:prstGeom>
          </p:spPr>
        </p:pic>
        <p:pic>
          <p:nvPicPr>
            <p:cNvPr id="12" name="Picture 1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AD2F22FD-B58C-DE4F-9328-4A0D1B92B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8897600"/>
              <a:ext cx="7949922" cy="3929593"/>
            </a:xfrm>
            <a:prstGeom prst="rect">
              <a:avLst/>
            </a:prstGeom>
          </p:spPr>
        </p:pic>
        <p:pic>
          <p:nvPicPr>
            <p:cNvPr id="14" name="Picture 13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0DEB63D2-9B42-6741-9FCD-3EE5242A5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22783800"/>
              <a:ext cx="7957250" cy="3919657"/>
            </a:xfrm>
            <a:prstGeom prst="rect">
              <a:avLst/>
            </a:prstGeom>
          </p:spPr>
        </p:pic>
      </p:grpSp>
      <p:pic>
        <p:nvPicPr>
          <p:cNvPr id="16" name="Picture 1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A0DC73B-FD88-6645-8CC7-74CDAF7BC2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81" y="14958867"/>
            <a:ext cx="8307760" cy="3914651"/>
          </a:xfrm>
          <a:prstGeom prst="rect">
            <a:avLst/>
          </a:prstGeom>
        </p:spPr>
      </p:pic>
      <p:sp>
        <p:nvSpPr>
          <p:cNvPr id="33" name="矩形 104">
            <a:extLst>
              <a:ext uri="{FF2B5EF4-FFF2-40B4-BE49-F238E27FC236}">
                <a16:creationId xmlns:a16="http://schemas.microsoft.com/office/drawing/2014/main" id="{002D7127-F10C-A941-BBFC-1932D6543BEE}"/>
              </a:ext>
            </a:extLst>
          </p:cNvPr>
          <p:cNvSpPr/>
          <p:nvPr/>
        </p:nvSpPr>
        <p:spPr>
          <a:xfrm>
            <a:off x="614021" y="19037634"/>
            <a:ext cx="82296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 interface of the global COVID-19 cases: 1) line charts, 2) total number, </a:t>
            </a:r>
          </a:p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3) country-wise cases of the selected date in the slide bar, and 4) the navigation bar.</a:t>
            </a:r>
          </a:p>
          <a:p>
            <a:endParaRPr lang="en-US" altLang="zh-CN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Dragging along the slide bar displays daily COVID-19 case data and each country changes to corresponding color scheme. Meanwhile, the total cases are dynamically displaying on the right.</a:t>
            </a:r>
          </a:p>
          <a:p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0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485</Words>
  <Application>Microsoft Macintosh PowerPoint</Application>
  <PresentationFormat>Custom</PresentationFormat>
  <Paragraphs>56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CSST</dc:title>
  <dc:creator>CNCSST</dc:creator>
  <cp:lastModifiedBy>Peng, Shengyun</cp:lastModifiedBy>
  <cp:revision>116</cp:revision>
  <dcterms:created xsi:type="dcterms:W3CDTF">2014-08-20T17:19:49Z</dcterms:created>
  <dcterms:modified xsi:type="dcterms:W3CDTF">2021-12-03T18:41:12Z</dcterms:modified>
</cp:coreProperties>
</file>

<file path=docProps/thumbnail.jpeg>
</file>